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Aleo Bold Italics" panose="020B0604020202020204" charset="0"/>
      <p:regular r:id="rId12"/>
    </p:embeddedFont>
    <p:embeddedFont>
      <p:font typeface="Aleo Italics" panose="020B0604020202020204" charset="0"/>
      <p:regular r:id="rId13"/>
    </p:embeddedFont>
    <p:embeddedFont>
      <p:font typeface="Barlow" panose="00000500000000000000" pitchFamily="2" charset="0"/>
      <p:regular r:id="rId14"/>
    </p:embeddedFont>
    <p:embeddedFont>
      <p:font typeface="Barlow Semi-Bold" panose="020B0604020202020204" charset="0"/>
      <p:regular r:id="rId15"/>
    </p:embeddedFont>
    <p:embeddedFont>
      <p:font typeface="Nunito Sans Bold" panose="020B0604020202020204" charset="0"/>
      <p:regular r:id="rId16"/>
    </p:embeddedFont>
    <p:embeddedFont>
      <p:font typeface="Nunito Sans Ultra-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62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Bryant" userId="3dba00ae-2b12-4a0a-8aa7-9f1951c9f2d3" providerId="ADAL" clId="{719E65C7-C22B-4DA5-B848-27B2E9FDB9ED}"/>
    <pc:docChg chg="custSel delSld modSld">
      <pc:chgData name="Carla Bryant" userId="3dba00ae-2b12-4a0a-8aa7-9f1951c9f2d3" providerId="ADAL" clId="{719E65C7-C22B-4DA5-B848-27B2E9FDB9ED}" dt="2025-09-04T20:13:36.750" v="1352" actId="20577"/>
      <pc:docMkLst>
        <pc:docMk/>
      </pc:docMkLst>
      <pc:sldChg chg="modNotesTx">
        <pc:chgData name="Carla Bryant" userId="3dba00ae-2b12-4a0a-8aa7-9f1951c9f2d3" providerId="ADAL" clId="{719E65C7-C22B-4DA5-B848-27B2E9FDB9ED}" dt="2025-09-04T20:13:36.750" v="1352" actId="20577"/>
        <pc:sldMkLst>
          <pc:docMk/>
          <pc:sldMk cId="0" sldId="256"/>
        </pc:sldMkLst>
      </pc:sldChg>
      <pc:sldChg chg="modNotesTx">
        <pc:chgData name="Carla Bryant" userId="3dba00ae-2b12-4a0a-8aa7-9f1951c9f2d3" providerId="ADAL" clId="{719E65C7-C22B-4DA5-B848-27B2E9FDB9ED}" dt="2025-09-04T19:49:54.426" v="251" actId="20577"/>
        <pc:sldMkLst>
          <pc:docMk/>
          <pc:sldMk cId="0" sldId="257"/>
        </pc:sldMkLst>
      </pc:sldChg>
      <pc:sldChg chg="modNotesTx">
        <pc:chgData name="Carla Bryant" userId="3dba00ae-2b12-4a0a-8aa7-9f1951c9f2d3" providerId="ADAL" clId="{719E65C7-C22B-4DA5-B848-27B2E9FDB9ED}" dt="2025-09-04T19:55:17.827" v="445" actId="20577"/>
        <pc:sldMkLst>
          <pc:docMk/>
          <pc:sldMk cId="0" sldId="258"/>
        </pc:sldMkLst>
      </pc:sldChg>
      <pc:sldChg chg="modNotesTx">
        <pc:chgData name="Carla Bryant" userId="3dba00ae-2b12-4a0a-8aa7-9f1951c9f2d3" providerId="ADAL" clId="{719E65C7-C22B-4DA5-B848-27B2E9FDB9ED}" dt="2025-09-04T19:56:20.686" v="494" actId="20577"/>
        <pc:sldMkLst>
          <pc:docMk/>
          <pc:sldMk cId="0" sldId="259"/>
        </pc:sldMkLst>
      </pc:sldChg>
      <pc:sldChg chg="modNotesTx">
        <pc:chgData name="Carla Bryant" userId="3dba00ae-2b12-4a0a-8aa7-9f1951c9f2d3" providerId="ADAL" clId="{719E65C7-C22B-4DA5-B848-27B2E9FDB9ED}" dt="2025-09-04T19:57:43.028" v="586" actId="20577"/>
        <pc:sldMkLst>
          <pc:docMk/>
          <pc:sldMk cId="0" sldId="260"/>
        </pc:sldMkLst>
      </pc:sldChg>
      <pc:sldChg chg="del modNotesTx">
        <pc:chgData name="Carla Bryant" userId="3dba00ae-2b12-4a0a-8aa7-9f1951c9f2d3" providerId="ADAL" clId="{719E65C7-C22B-4DA5-B848-27B2E9FDB9ED}" dt="2025-09-04T19:59:33.217" v="611" actId="47"/>
        <pc:sldMkLst>
          <pc:docMk/>
          <pc:sldMk cId="0" sldId="261"/>
        </pc:sldMkLst>
      </pc:sldChg>
      <pc:sldChg chg="modNotesTx">
        <pc:chgData name="Carla Bryant" userId="3dba00ae-2b12-4a0a-8aa7-9f1951c9f2d3" providerId="ADAL" clId="{719E65C7-C22B-4DA5-B848-27B2E9FDB9ED}" dt="2025-09-04T20:02:15.608" v="724" actId="20577"/>
        <pc:sldMkLst>
          <pc:docMk/>
          <pc:sldMk cId="0" sldId="262"/>
        </pc:sldMkLst>
      </pc:sldChg>
      <pc:sldChg chg="modNotesTx">
        <pc:chgData name="Carla Bryant" userId="3dba00ae-2b12-4a0a-8aa7-9f1951c9f2d3" providerId="ADAL" clId="{719E65C7-C22B-4DA5-B848-27B2E9FDB9ED}" dt="2025-09-04T20:05:54.827" v="929" actId="20577"/>
        <pc:sldMkLst>
          <pc:docMk/>
          <pc:sldMk cId="0" sldId="263"/>
        </pc:sldMkLst>
      </pc:sldChg>
      <pc:sldChg chg="modNotesTx">
        <pc:chgData name="Carla Bryant" userId="3dba00ae-2b12-4a0a-8aa7-9f1951c9f2d3" providerId="ADAL" clId="{719E65C7-C22B-4DA5-B848-27B2E9FDB9ED}" dt="2025-09-04T20:08:41.641" v="1043" actId="20577"/>
        <pc:sldMkLst>
          <pc:docMk/>
          <pc:sldMk cId="0" sldId="264"/>
        </pc:sldMkLst>
      </pc:sldChg>
      <pc:sldChg chg="modNotesTx">
        <pc:chgData name="Carla Bryant" userId="3dba00ae-2b12-4a0a-8aa7-9f1951c9f2d3" providerId="ADAL" clId="{719E65C7-C22B-4DA5-B848-27B2E9FDB9ED}" dt="2025-09-04T20:13:07.460" v="1350" actId="6549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B6441-F492-4E9C-9197-2A48633E09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13714-50EB-42FC-86DF-05F8EEF4E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701 responses since Sept. </a:t>
            </a:r>
            <a:r>
              <a:rPr lang="en-US"/>
              <a:t>2024 </a:t>
            </a:r>
            <a:r>
              <a:rPr lang="en-US" dirty="0"/>
              <a:t>– up from 45% to 51%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13714-50EB-42FC-86DF-05F8EEF4EB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2024, Academic dropped from 40% to 30%.  Community (HE) grew from 22%, Not Applicable grew from 14%.   All other categories within 1% of last year’s numbers.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13714-50EB-42FC-86DF-05F8EEF4EB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9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Sept. 2024, members Still in Training rose by 11%.  Under 6 years decreased by 8%, 21-30 years decreased by 5%.  N/a, retired, and PNTA in total grew to 9% from 3%.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13714-50EB-42FC-86DF-05F8EEF4EB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Almost identical % compared to Sept.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13714-50EB-42FC-86DF-05F8EEF4EB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9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Female increased 2%, while PNTA and Other each decreased by 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13714-50EB-42FC-86DF-05F8EEF4EB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Straight/Hetero decreased by 1%, PNTA increased by 2%, miniscule changes otherwise.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13714-50EB-42FC-86DF-05F8EEF4EB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6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respondents could select more than 1 answer.  Since 2024, East Asian and South Asian both increased by 4%, MENA and Other both increased by 2%.  Others only tiny changes up or 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13714-50EB-42FC-86DF-05F8EEF4EB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73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Hispanic/Latinx increased by 4%, </a:t>
            </a:r>
            <a:r>
              <a:rPr lang="en-US" dirty="0" err="1"/>
              <a:t>NonHispanic</a:t>
            </a:r>
            <a:r>
              <a:rPr lang="en-US" dirty="0"/>
              <a:t> decreased by 3%, Other increased by 10%, PNTA decreased by 11%.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13714-50EB-42FC-86DF-05F8EEF4EB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48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respondents could select more than one answer.  All categories decreased or increased by less than 1% - exceptions are General decreased by 1.5% and Other which increased by 2%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13714-50EB-42FC-86DF-05F8EEF4EB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7321" y="0"/>
            <a:ext cx="212090" cy="3810000"/>
            <a:chOff x="0" y="0"/>
            <a:chExt cx="55859" cy="10034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003457"/>
            </a:xfrm>
            <a:custGeom>
              <a:avLst/>
              <a:gdLst/>
              <a:ahLst/>
              <a:cxnLst/>
              <a:rect l="l" t="t" r="r" b="b"/>
              <a:pathLst>
                <a:path w="55859" h="1003457">
                  <a:moveTo>
                    <a:pt x="0" y="0"/>
                  </a:moveTo>
                  <a:lnTo>
                    <a:pt x="55859" y="0"/>
                  </a:lnTo>
                  <a:lnTo>
                    <a:pt x="55859" y="1003457"/>
                  </a:lnTo>
                  <a:lnTo>
                    <a:pt x="0" y="1003457"/>
                  </a:lnTo>
                  <a:close/>
                </a:path>
              </a:pathLst>
            </a:custGeom>
            <a:solidFill>
              <a:srgbClr val="FBDD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041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462827" y="520132"/>
            <a:ext cx="4361825" cy="4361825"/>
          </a:xfrm>
          <a:custGeom>
            <a:avLst/>
            <a:gdLst/>
            <a:ahLst/>
            <a:cxnLst/>
            <a:rect l="l" t="t" r="r" b="b"/>
            <a:pathLst>
              <a:path w="4361825" h="4361825">
                <a:moveTo>
                  <a:pt x="0" y="0"/>
                </a:moveTo>
                <a:lnTo>
                  <a:pt x="4361825" y="0"/>
                </a:lnTo>
                <a:lnTo>
                  <a:pt x="4361825" y="4361825"/>
                </a:lnTo>
                <a:lnTo>
                  <a:pt x="0" y="4361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829775" y="4088040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b="1">
                <a:solidFill>
                  <a:srgbClr val="FFFFFF"/>
                </a:solidFill>
                <a:latin typeface="Nunito Sans Ultra-Bold"/>
                <a:ea typeface="Nunito Sans Ultra-Bold"/>
                <a:cs typeface="Nunito Sans Ultra-Bold"/>
                <a:sym typeface="Nunito Sans Ultra-Bold"/>
              </a:rPr>
              <a:t>MEMBER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29775" y="5238750"/>
            <a:ext cx="11209950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b="1">
                <a:solidFill>
                  <a:srgbClr val="FBDD40"/>
                </a:solidFill>
                <a:latin typeface="Nunito Sans Ultra-Bold"/>
                <a:ea typeface="Nunito Sans Ultra-Bold"/>
                <a:cs typeface="Nunito Sans Ultra-Bold"/>
                <a:sym typeface="Nunito Sans Ultra-Bold"/>
              </a:rPr>
              <a:t>DEMOGRAPHICS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3294268" y="2639470"/>
            <a:ext cx="9288593" cy="608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 i="1" spc="1203">
                <a:solidFill>
                  <a:srgbClr val="FEFEFE"/>
                </a:solidFill>
                <a:latin typeface="Aleo Bold Italics"/>
                <a:ea typeface="Aleo Bold Italics"/>
                <a:cs typeface="Aleo Bold Italics"/>
                <a:sym typeface="Aleo Bold Italics"/>
              </a:rPr>
              <a:t>Fall 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29775" y="6905683"/>
            <a:ext cx="9002241" cy="764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i="1">
                <a:solidFill>
                  <a:srgbClr val="FFFFFF"/>
                </a:solidFill>
                <a:latin typeface="Aleo Italics"/>
                <a:ea typeface="Aleo Italics"/>
                <a:cs typeface="Aleo Italics"/>
                <a:sym typeface="Aleo Italics"/>
              </a:rPr>
              <a:t>Merged Demographic Surveys Results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29775" y="7799266"/>
            <a:ext cx="7563972" cy="448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Total responses: 4,043  (51% of membership: 7,818)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395" y="1734053"/>
            <a:ext cx="17407396" cy="8066497"/>
            <a:chOff x="0" y="0"/>
            <a:chExt cx="4584664" cy="2124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4664" cy="2124509"/>
            </a:xfrm>
            <a:custGeom>
              <a:avLst/>
              <a:gdLst/>
              <a:ahLst/>
              <a:cxnLst/>
              <a:rect l="l" t="t" r="r" b="b"/>
              <a:pathLst>
                <a:path w="4584664" h="2124509">
                  <a:moveTo>
                    <a:pt x="22682" y="0"/>
                  </a:moveTo>
                  <a:lnTo>
                    <a:pt x="4561982" y="0"/>
                  </a:lnTo>
                  <a:cubicBezTo>
                    <a:pt x="4567998" y="0"/>
                    <a:pt x="4573767" y="2390"/>
                    <a:pt x="4578021" y="6643"/>
                  </a:cubicBezTo>
                  <a:cubicBezTo>
                    <a:pt x="4582274" y="10897"/>
                    <a:pt x="4584664" y="16667"/>
                    <a:pt x="4584664" y="22682"/>
                  </a:cubicBezTo>
                  <a:lnTo>
                    <a:pt x="4584664" y="2101827"/>
                  </a:lnTo>
                  <a:cubicBezTo>
                    <a:pt x="4584664" y="2114354"/>
                    <a:pt x="4574509" y="2124509"/>
                    <a:pt x="4561982" y="2124509"/>
                  </a:cubicBezTo>
                  <a:lnTo>
                    <a:pt x="22682" y="2124509"/>
                  </a:lnTo>
                  <a:cubicBezTo>
                    <a:pt x="10155" y="2124509"/>
                    <a:pt x="0" y="2114354"/>
                    <a:pt x="0" y="2101827"/>
                  </a:cubicBezTo>
                  <a:lnTo>
                    <a:pt x="0" y="22682"/>
                  </a:lnTo>
                  <a:cubicBezTo>
                    <a:pt x="0" y="10155"/>
                    <a:pt x="10155" y="0"/>
                    <a:pt x="22682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4584664" cy="221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6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4" y="142148"/>
            <a:ext cx="19102855" cy="1133454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27091" y="1399628"/>
            <a:ext cx="5667375" cy="47625"/>
            <a:chOff x="0" y="0"/>
            <a:chExt cx="1492642" cy="125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2642" cy="12543"/>
            </a:xfrm>
            <a:custGeom>
              <a:avLst/>
              <a:gdLst/>
              <a:ahLst/>
              <a:cxnLst/>
              <a:rect l="l" t="t" r="r" b="b"/>
              <a:pathLst>
                <a:path w="1492642" h="12543">
                  <a:moveTo>
                    <a:pt x="0" y="0"/>
                  </a:moveTo>
                  <a:lnTo>
                    <a:pt x="1492642" y="0"/>
                  </a:lnTo>
                  <a:lnTo>
                    <a:pt x="149264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092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492642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27091" y="495847"/>
            <a:ext cx="7018084" cy="96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599" b="1">
                <a:solidFill>
                  <a:srgbClr val="004B87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PRACTICE TYPE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256921" y="130701"/>
            <a:ext cx="1472869" cy="1472869"/>
          </a:xfrm>
          <a:custGeom>
            <a:avLst/>
            <a:gdLst/>
            <a:ahLst/>
            <a:cxnLst/>
            <a:rect l="l" t="t" r="r" b="b"/>
            <a:pathLst>
              <a:path w="1472869" h="1472869">
                <a:moveTo>
                  <a:pt x="0" y="0"/>
                </a:moveTo>
                <a:lnTo>
                  <a:pt x="1472870" y="0"/>
                </a:lnTo>
                <a:lnTo>
                  <a:pt x="1472870" y="1472869"/>
                </a:lnTo>
                <a:lnTo>
                  <a:pt x="0" y="14728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395" y="1734053"/>
            <a:ext cx="17407396" cy="8066497"/>
            <a:chOff x="0" y="0"/>
            <a:chExt cx="4584664" cy="2124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4664" cy="2124509"/>
            </a:xfrm>
            <a:custGeom>
              <a:avLst/>
              <a:gdLst/>
              <a:ahLst/>
              <a:cxnLst/>
              <a:rect l="l" t="t" r="r" b="b"/>
              <a:pathLst>
                <a:path w="4584664" h="2124509">
                  <a:moveTo>
                    <a:pt x="22682" y="0"/>
                  </a:moveTo>
                  <a:lnTo>
                    <a:pt x="4561982" y="0"/>
                  </a:lnTo>
                  <a:cubicBezTo>
                    <a:pt x="4567998" y="0"/>
                    <a:pt x="4573767" y="2390"/>
                    <a:pt x="4578021" y="6643"/>
                  </a:cubicBezTo>
                  <a:cubicBezTo>
                    <a:pt x="4582274" y="10897"/>
                    <a:pt x="4584664" y="16667"/>
                    <a:pt x="4584664" y="22682"/>
                  </a:cubicBezTo>
                  <a:lnTo>
                    <a:pt x="4584664" y="2101827"/>
                  </a:lnTo>
                  <a:cubicBezTo>
                    <a:pt x="4584664" y="2114354"/>
                    <a:pt x="4574509" y="2124509"/>
                    <a:pt x="4561982" y="2124509"/>
                  </a:cubicBezTo>
                  <a:lnTo>
                    <a:pt x="22682" y="2124509"/>
                  </a:lnTo>
                  <a:cubicBezTo>
                    <a:pt x="10155" y="2124509"/>
                    <a:pt x="0" y="2114354"/>
                    <a:pt x="0" y="2101827"/>
                  </a:cubicBezTo>
                  <a:lnTo>
                    <a:pt x="0" y="22682"/>
                  </a:lnTo>
                  <a:cubicBezTo>
                    <a:pt x="0" y="10155"/>
                    <a:pt x="10155" y="0"/>
                    <a:pt x="22682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4584664" cy="221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6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348" y="118163"/>
            <a:ext cx="19390682" cy="1138251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27091" y="1399628"/>
            <a:ext cx="7239000" cy="47625"/>
            <a:chOff x="0" y="0"/>
            <a:chExt cx="1906568" cy="125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6568" cy="12543"/>
            </a:xfrm>
            <a:custGeom>
              <a:avLst/>
              <a:gdLst/>
              <a:ahLst/>
              <a:cxnLst/>
              <a:rect l="l" t="t" r="r" b="b"/>
              <a:pathLst>
                <a:path w="1906568" h="12543">
                  <a:moveTo>
                    <a:pt x="0" y="0"/>
                  </a:moveTo>
                  <a:lnTo>
                    <a:pt x="1906568" y="0"/>
                  </a:lnTo>
                  <a:lnTo>
                    <a:pt x="190656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092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06568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27091" y="495847"/>
            <a:ext cx="7588751" cy="96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599" b="1">
                <a:solidFill>
                  <a:srgbClr val="004B87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YEARS IN PRACTICE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256921" y="130701"/>
            <a:ext cx="1472869" cy="1472869"/>
          </a:xfrm>
          <a:custGeom>
            <a:avLst/>
            <a:gdLst/>
            <a:ahLst/>
            <a:cxnLst/>
            <a:rect l="l" t="t" r="r" b="b"/>
            <a:pathLst>
              <a:path w="1472869" h="1472869">
                <a:moveTo>
                  <a:pt x="0" y="0"/>
                </a:moveTo>
                <a:lnTo>
                  <a:pt x="1472870" y="0"/>
                </a:lnTo>
                <a:lnTo>
                  <a:pt x="1472870" y="1472869"/>
                </a:lnTo>
                <a:lnTo>
                  <a:pt x="0" y="14728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395" y="1734053"/>
            <a:ext cx="17407396" cy="8066497"/>
            <a:chOff x="0" y="0"/>
            <a:chExt cx="4584664" cy="2124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4664" cy="2124509"/>
            </a:xfrm>
            <a:custGeom>
              <a:avLst/>
              <a:gdLst/>
              <a:ahLst/>
              <a:cxnLst/>
              <a:rect l="l" t="t" r="r" b="b"/>
              <a:pathLst>
                <a:path w="4584664" h="2124509">
                  <a:moveTo>
                    <a:pt x="22682" y="0"/>
                  </a:moveTo>
                  <a:lnTo>
                    <a:pt x="4561982" y="0"/>
                  </a:lnTo>
                  <a:cubicBezTo>
                    <a:pt x="4567998" y="0"/>
                    <a:pt x="4573767" y="2390"/>
                    <a:pt x="4578021" y="6643"/>
                  </a:cubicBezTo>
                  <a:cubicBezTo>
                    <a:pt x="4582274" y="10897"/>
                    <a:pt x="4584664" y="16667"/>
                    <a:pt x="4584664" y="22682"/>
                  </a:cubicBezTo>
                  <a:lnTo>
                    <a:pt x="4584664" y="2101827"/>
                  </a:lnTo>
                  <a:cubicBezTo>
                    <a:pt x="4584664" y="2114354"/>
                    <a:pt x="4574509" y="2124509"/>
                    <a:pt x="4561982" y="2124509"/>
                  </a:cubicBezTo>
                  <a:lnTo>
                    <a:pt x="22682" y="2124509"/>
                  </a:lnTo>
                  <a:cubicBezTo>
                    <a:pt x="10155" y="2124509"/>
                    <a:pt x="0" y="2114354"/>
                    <a:pt x="0" y="2101827"/>
                  </a:cubicBezTo>
                  <a:lnTo>
                    <a:pt x="0" y="22682"/>
                  </a:lnTo>
                  <a:cubicBezTo>
                    <a:pt x="0" y="10155"/>
                    <a:pt x="10155" y="0"/>
                    <a:pt x="22682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4584664" cy="221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7091" y="1399628"/>
            <a:ext cx="3000375" cy="47625"/>
            <a:chOff x="0" y="0"/>
            <a:chExt cx="790222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0222" cy="12543"/>
            </a:xfrm>
            <a:custGeom>
              <a:avLst/>
              <a:gdLst/>
              <a:ahLst/>
              <a:cxnLst/>
              <a:rect l="l" t="t" r="r" b="b"/>
              <a:pathLst>
                <a:path w="790222" h="12543">
                  <a:moveTo>
                    <a:pt x="0" y="0"/>
                  </a:moveTo>
                  <a:lnTo>
                    <a:pt x="790222" y="0"/>
                  </a:lnTo>
                  <a:lnTo>
                    <a:pt x="79022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092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90222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27091" y="495847"/>
            <a:ext cx="7018084" cy="96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599" b="1">
                <a:solidFill>
                  <a:srgbClr val="004B87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GENDER </a:t>
            </a:r>
          </a:p>
        </p:txBody>
      </p:sp>
      <p:sp>
        <p:nvSpPr>
          <p:cNvPr id="9" name="Freeform 9"/>
          <p:cNvSpPr/>
          <p:nvPr/>
        </p:nvSpPr>
        <p:spPr>
          <a:xfrm>
            <a:off x="16256921" y="130701"/>
            <a:ext cx="1472869" cy="1472869"/>
          </a:xfrm>
          <a:custGeom>
            <a:avLst/>
            <a:gdLst/>
            <a:ahLst/>
            <a:cxnLst/>
            <a:rect l="l" t="t" r="r" b="b"/>
            <a:pathLst>
              <a:path w="1472869" h="1472869">
                <a:moveTo>
                  <a:pt x="0" y="0"/>
                </a:moveTo>
                <a:lnTo>
                  <a:pt x="1472870" y="0"/>
                </a:lnTo>
                <a:lnTo>
                  <a:pt x="1472870" y="1472869"/>
                </a:lnTo>
                <a:lnTo>
                  <a:pt x="0" y="1472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540" y="929140"/>
            <a:ext cx="9658962" cy="965896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501035" y="3638450"/>
            <a:ext cx="6556137" cy="4240340"/>
            <a:chOff x="0" y="0"/>
            <a:chExt cx="8741516" cy="5653787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134626"/>
              <a:ext cx="511567" cy="511567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DD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45251" y="-95250"/>
              <a:ext cx="7996266" cy="5743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Male - 68%</a:t>
              </a: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endParaRPr lang="en-US" sz="3352" spc="-10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Female - 30%</a:t>
              </a: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endParaRPr lang="en-US" sz="3352" spc="-10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Prefer not to Answer - 2%</a:t>
              </a: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endParaRPr lang="en-US" sz="3352" spc="-10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Nonbinary - &lt;1%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1731604"/>
              <a:ext cx="511567" cy="511567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3436853"/>
              <a:ext cx="511567" cy="511567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8D2D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0" y="5142220"/>
              <a:ext cx="511567" cy="51156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11201197" y="7086310"/>
            <a:ext cx="606847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68%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972578" y="3996410"/>
            <a:ext cx="801487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30%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040049" y="2058528"/>
            <a:ext cx="663979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2%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254410" y="6688908"/>
            <a:ext cx="529270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&lt;1%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395" y="1734053"/>
            <a:ext cx="17407396" cy="8066497"/>
            <a:chOff x="0" y="0"/>
            <a:chExt cx="4584664" cy="2124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4664" cy="2124509"/>
            </a:xfrm>
            <a:custGeom>
              <a:avLst/>
              <a:gdLst/>
              <a:ahLst/>
              <a:cxnLst/>
              <a:rect l="l" t="t" r="r" b="b"/>
              <a:pathLst>
                <a:path w="4584664" h="2124509">
                  <a:moveTo>
                    <a:pt x="22682" y="0"/>
                  </a:moveTo>
                  <a:lnTo>
                    <a:pt x="4561982" y="0"/>
                  </a:lnTo>
                  <a:cubicBezTo>
                    <a:pt x="4567998" y="0"/>
                    <a:pt x="4573767" y="2390"/>
                    <a:pt x="4578021" y="6643"/>
                  </a:cubicBezTo>
                  <a:cubicBezTo>
                    <a:pt x="4582274" y="10897"/>
                    <a:pt x="4584664" y="16667"/>
                    <a:pt x="4584664" y="22682"/>
                  </a:cubicBezTo>
                  <a:lnTo>
                    <a:pt x="4584664" y="2101827"/>
                  </a:lnTo>
                  <a:cubicBezTo>
                    <a:pt x="4584664" y="2114354"/>
                    <a:pt x="4574509" y="2124509"/>
                    <a:pt x="4561982" y="2124509"/>
                  </a:cubicBezTo>
                  <a:lnTo>
                    <a:pt x="22682" y="2124509"/>
                  </a:lnTo>
                  <a:cubicBezTo>
                    <a:pt x="10155" y="2124509"/>
                    <a:pt x="0" y="2114354"/>
                    <a:pt x="0" y="2101827"/>
                  </a:cubicBezTo>
                  <a:lnTo>
                    <a:pt x="0" y="22682"/>
                  </a:lnTo>
                  <a:cubicBezTo>
                    <a:pt x="0" y="10155"/>
                    <a:pt x="10155" y="0"/>
                    <a:pt x="22682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4584664" cy="221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7091" y="1399628"/>
            <a:ext cx="6429375" cy="47625"/>
            <a:chOff x="0" y="0"/>
            <a:chExt cx="1693333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3333" cy="12543"/>
            </a:xfrm>
            <a:custGeom>
              <a:avLst/>
              <a:gdLst/>
              <a:ahLst/>
              <a:cxnLst/>
              <a:rect l="l" t="t" r="r" b="b"/>
              <a:pathLst>
                <a:path w="1693333" h="12543">
                  <a:moveTo>
                    <a:pt x="0" y="0"/>
                  </a:moveTo>
                  <a:lnTo>
                    <a:pt x="1693333" y="0"/>
                  </a:lnTo>
                  <a:lnTo>
                    <a:pt x="1693333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092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93333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27091" y="495847"/>
            <a:ext cx="7018084" cy="96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599" b="1">
                <a:solidFill>
                  <a:srgbClr val="004B87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GENDER IDENTITY </a:t>
            </a:r>
          </a:p>
        </p:txBody>
      </p:sp>
      <p:sp>
        <p:nvSpPr>
          <p:cNvPr id="9" name="Freeform 9"/>
          <p:cNvSpPr/>
          <p:nvPr/>
        </p:nvSpPr>
        <p:spPr>
          <a:xfrm>
            <a:off x="16256921" y="130701"/>
            <a:ext cx="1472869" cy="1472869"/>
          </a:xfrm>
          <a:custGeom>
            <a:avLst/>
            <a:gdLst/>
            <a:ahLst/>
            <a:cxnLst/>
            <a:rect l="l" t="t" r="r" b="b"/>
            <a:pathLst>
              <a:path w="1472869" h="1472869">
                <a:moveTo>
                  <a:pt x="0" y="0"/>
                </a:moveTo>
                <a:lnTo>
                  <a:pt x="1472870" y="0"/>
                </a:lnTo>
                <a:lnTo>
                  <a:pt x="1472870" y="1472869"/>
                </a:lnTo>
                <a:lnTo>
                  <a:pt x="0" y="1472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540" y="929140"/>
            <a:ext cx="9658962" cy="965896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505296" y="3638450"/>
            <a:ext cx="6556137" cy="4240340"/>
            <a:chOff x="0" y="0"/>
            <a:chExt cx="8741516" cy="5653787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134626"/>
              <a:ext cx="511567" cy="511567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DD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45251" y="-95250"/>
              <a:ext cx="7996266" cy="5743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Male - 68%</a:t>
              </a: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endParaRPr lang="en-US" sz="3352" spc="-10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Female - 30%</a:t>
              </a: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endParaRPr lang="en-US" sz="3352" spc="-10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Prefer not to Answer - 2%</a:t>
              </a: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endParaRPr lang="en-US" sz="3352" spc="-10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Other - &lt;1%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1731604"/>
              <a:ext cx="511567" cy="511567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3436853"/>
              <a:ext cx="511567" cy="511567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8D2D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0" y="5142220"/>
              <a:ext cx="511567" cy="51156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11201197" y="7086310"/>
            <a:ext cx="606847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68%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972578" y="3996410"/>
            <a:ext cx="801487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30%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076484" y="2058528"/>
            <a:ext cx="591109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2%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254410" y="6688908"/>
            <a:ext cx="529270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&lt;1%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395" y="1734053"/>
            <a:ext cx="17407396" cy="8066497"/>
            <a:chOff x="0" y="0"/>
            <a:chExt cx="4584664" cy="2124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4664" cy="2124509"/>
            </a:xfrm>
            <a:custGeom>
              <a:avLst/>
              <a:gdLst/>
              <a:ahLst/>
              <a:cxnLst/>
              <a:rect l="l" t="t" r="r" b="b"/>
              <a:pathLst>
                <a:path w="4584664" h="2124509">
                  <a:moveTo>
                    <a:pt x="22682" y="0"/>
                  </a:moveTo>
                  <a:lnTo>
                    <a:pt x="4561982" y="0"/>
                  </a:lnTo>
                  <a:cubicBezTo>
                    <a:pt x="4567998" y="0"/>
                    <a:pt x="4573767" y="2390"/>
                    <a:pt x="4578021" y="6643"/>
                  </a:cubicBezTo>
                  <a:cubicBezTo>
                    <a:pt x="4582274" y="10897"/>
                    <a:pt x="4584664" y="16667"/>
                    <a:pt x="4584664" y="22682"/>
                  </a:cubicBezTo>
                  <a:lnTo>
                    <a:pt x="4584664" y="2101827"/>
                  </a:lnTo>
                  <a:cubicBezTo>
                    <a:pt x="4584664" y="2114354"/>
                    <a:pt x="4574509" y="2124509"/>
                    <a:pt x="4561982" y="2124509"/>
                  </a:cubicBezTo>
                  <a:lnTo>
                    <a:pt x="22682" y="2124509"/>
                  </a:lnTo>
                  <a:cubicBezTo>
                    <a:pt x="10155" y="2124509"/>
                    <a:pt x="0" y="2114354"/>
                    <a:pt x="0" y="2101827"/>
                  </a:cubicBezTo>
                  <a:lnTo>
                    <a:pt x="0" y="22682"/>
                  </a:lnTo>
                  <a:cubicBezTo>
                    <a:pt x="0" y="10155"/>
                    <a:pt x="10155" y="0"/>
                    <a:pt x="22682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4584664" cy="221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7091" y="1399628"/>
            <a:ext cx="8124825" cy="47625"/>
            <a:chOff x="0" y="0"/>
            <a:chExt cx="2139872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39872" cy="12543"/>
            </a:xfrm>
            <a:custGeom>
              <a:avLst/>
              <a:gdLst/>
              <a:ahLst/>
              <a:cxnLst/>
              <a:rect l="l" t="t" r="r" b="b"/>
              <a:pathLst>
                <a:path w="2139872" h="12543">
                  <a:moveTo>
                    <a:pt x="0" y="0"/>
                  </a:moveTo>
                  <a:lnTo>
                    <a:pt x="2139872" y="0"/>
                  </a:lnTo>
                  <a:lnTo>
                    <a:pt x="213987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092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39872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256921" y="130701"/>
            <a:ext cx="1472869" cy="1472869"/>
          </a:xfrm>
          <a:custGeom>
            <a:avLst/>
            <a:gdLst/>
            <a:ahLst/>
            <a:cxnLst/>
            <a:rect l="l" t="t" r="r" b="b"/>
            <a:pathLst>
              <a:path w="1472869" h="1472869">
                <a:moveTo>
                  <a:pt x="0" y="0"/>
                </a:moveTo>
                <a:lnTo>
                  <a:pt x="1472870" y="0"/>
                </a:lnTo>
                <a:lnTo>
                  <a:pt x="1472870" y="1472869"/>
                </a:lnTo>
                <a:lnTo>
                  <a:pt x="0" y="1472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540" y="929140"/>
            <a:ext cx="9658962" cy="96589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27091" y="495847"/>
            <a:ext cx="8399002" cy="96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599" b="1">
                <a:solidFill>
                  <a:srgbClr val="004B87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SEXUAL ORIENTATION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01573" y="6441253"/>
            <a:ext cx="739884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89%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61768" y="2493638"/>
            <a:ext cx="762103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7.5%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12926" y="2891039"/>
            <a:ext cx="603350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2%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51941" y="2403659"/>
            <a:ext cx="6556137" cy="6727285"/>
            <a:chOff x="0" y="0"/>
            <a:chExt cx="8741516" cy="8969713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134626"/>
              <a:ext cx="511567" cy="511567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DD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1731604"/>
              <a:ext cx="511567" cy="511567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3436853"/>
              <a:ext cx="511567" cy="511567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8D2D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5142220"/>
              <a:ext cx="511567" cy="511567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2B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745251" y="-95250"/>
              <a:ext cx="7996266" cy="9064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Straight/Heterosexual - 89%</a:t>
              </a: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endParaRPr lang="en-US" sz="3352" spc="-10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Gay/Lesbian/Homosexual - 2%</a:t>
              </a: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endParaRPr lang="en-US" sz="3352" spc="-10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Bisexual - 1.5%</a:t>
              </a: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endParaRPr lang="en-US" sz="3352" spc="-10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Asexual - &lt;1%</a:t>
              </a: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endParaRPr lang="en-US" sz="3352" spc="-10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Other - &lt;1%</a:t>
              </a: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endParaRPr lang="en-US" sz="3352" spc="-10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Prefer not to Answer 7.5%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0" y="6847587"/>
              <a:ext cx="511567" cy="51156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F6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8438654"/>
              <a:ext cx="511567" cy="511567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</p:grpSp>
      <p:sp>
        <p:nvSpPr>
          <p:cNvPr id="34" name="TextBox 34"/>
          <p:cNvSpPr txBox="1"/>
          <p:nvPr/>
        </p:nvSpPr>
        <p:spPr>
          <a:xfrm>
            <a:off x="9602239" y="2096236"/>
            <a:ext cx="707861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1.5%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181736" y="1698835"/>
            <a:ext cx="529270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&lt;1%</a:t>
            </a:r>
          </a:p>
        </p:txBody>
      </p:sp>
      <p:sp>
        <p:nvSpPr>
          <p:cNvPr id="36" name="AutoShape 36"/>
          <p:cNvSpPr/>
          <p:nvPr/>
        </p:nvSpPr>
        <p:spPr>
          <a:xfrm>
            <a:off x="10310100" y="2512700"/>
            <a:ext cx="304563" cy="217016"/>
          </a:xfrm>
          <a:prstGeom prst="line">
            <a:avLst/>
          </a:prstGeom>
          <a:ln w="38100" cap="flat">
            <a:solidFill>
              <a:srgbClr val="497A9C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AutoShape 37"/>
          <p:cNvSpPr/>
          <p:nvPr/>
        </p:nvSpPr>
        <p:spPr>
          <a:xfrm>
            <a:off x="10598439" y="2129763"/>
            <a:ext cx="233976" cy="382937"/>
          </a:xfrm>
          <a:prstGeom prst="line">
            <a:avLst/>
          </a:prstGeom>
          <a:ln w="38100" cap="flat">
            <a:solidFill>
              <a:srgbClr val="497A9C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>
            <a:off x="10616276" y="2172436"/>
            <a:ext cx="80442" cy="354309"/>
          </a:xfrm>
          <a:prstGeom prst="line">
            <a:avLst/>
          </a:prstGeom>
          <a:ln w="38100" cap="flat">
            <a:solidFill>
              <a:srgbClr val="497A9C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395" y="1734053"/>
            <a:ext cx="17407396" cy="8066497"/>
            <a:chOff x="0" y="0"/>
            <a:chExt cx="4584664" cy="2124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4664" cy="2124509"/>
            </a:xfrm>
            <a:custGeom>
              <a:avLst/>
              <a:gdLst/>
              <a:ahLst/>
              <a:cxnLst/>
              <a:rect l="l" t="t" r="r" b="b"/>
              <a:pathLst>
                <a:path w="4584664" h="2124509">
                  <a:moveTo>
                    <a:pt x="22682" y="0"/>
                  </a:moveTo>
                  <a:lnTo>
                    <a:pt x="4561982" y="0"/>
                  </a:lnTo>
                  <a:cubicBezTo>
                    <a:pt x="4567998" y="0"/>
                    <a:pt x="4573767" y="2390"/>
                    <a:pt x="4578021" y="6643"/>
                  </a:cubicBezTo>
                  <a:cubicBezTo>
                    <a:pt x="4582274" y="10897"/>
                    <a:pt x="4584664" y="16667"/>
                    <a:pt x="4584664" y="22682"/>
                  </a:cubicBezTo>
                  <a:lnTo>
                    <a:pt x="4584664" y="2101827"/>
                  </a:lnTo>
                  <a:cubicBezTo>
                    <a:pt x="4584664" y="2114354"/>
                    <a:pt x="4574509" y="2124509"/>
                    <a:pt x="4561982" y="2124509"/>
                  </a:cubicBezTo>
                  <a:lnTo>
                    <a:pt x="22682" y="2124509"/>
                  </a:lnTo>
                  <a:cubicBezTo>
                    <a:pt x="10155" y="2124509"/>
                    <a:pt x="0" y="2114354"/>
                    <a:pt x="0" y="2101827"/>
                  </a:cubicBezTo>
                  <a:lnTo>
                    <a:pt x="0" y="22682"/>
                  </a:lnTo>
                  <a:cubicBezTo>
                    <a:pt x="0" y="10155"/>
                    <a:pt x="10155" y="0"/>
                    <a:pt x="22682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4584664" cy="221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6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4120" y="43375"/>
            <a:ext cx="20288142" cy="1153209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27091" y="1399628"/>
            <a:ext cx="1952625" cy="47625"/>
            <a:chOff x="0" y="0"/>
            <a:chExt cx="514272" cy="125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4272" cy="12543"/>
            </a:xfrm>
            <a:custGeom>
              <a:avLst/>
              <a:gdLst/>
              <a:ahLst/>
              <a:cxnLst/>
              <a:rect l="l" t="t" r="r" b="b"/>
              <a:pathLst>
                <a:path w="514272" h="12543">
                  <a:moveTo>
                    <a:pt x="0" y="0"/>
                  </a:moveTo>
                  <a:lnTo>
                    <a:pt x="514272" y="0"/>
                  </a:lnTo>
                  <a:lnTo>
                    <a:pt x="514272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092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14272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256921" y="130701"/>
            <a:ext cx="1472869" cy="1472869"/>
          </a:xfrm>
          <a:custGeom>
            <a:avLst/>
            <a:gdLst/>
            <a:ahLst/>
            <a:cxnLst/>
            <a:rect l="l" t="t" r="r" b="b"/>
            <a:pathLst>
              <a:path w="1472869" h="1472869">
                <a:moveTo>
                  <a:pt x="0" y="0"/>
                </a:moveTo>
                <a:lnTo>
                  <a:pt x="1472870" y="0"/>
                </a:lnTo>
                <a:lnTo>
                  <a:pt x="1472870" y="1472869"/>
                </a:lnTo>
                <a:lnTo>
                  <a:pt x="0" y="14728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456371" y="7613963"/>
            <a:ext cx="819282" cy="1644337"/>
            <a:chOff x="0" y="0"/>
            <a:chExt cx="215778" cy="4330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5778" cy="433076"/>
            </a:xfrm>
            <a:custGeom>
              <a:avLst/>
              <a:gdLst/>
              <a:ahLst/>
              <a:cxnLst/>
              <a:rect l="l" t="t" r="r" b="b"/>
              <a:pathLst>
                <a:path w="215778" h="433076">
                  <a:moveTo>
                    <a:pt x="0" y="0"/>
                  </a:moveTo>
                  <a:lnTo>
                    <a:pt x="215778" y="0"/>
                  </a:lnTo>
                  <a:lnTo>
                    <a:pt x="215778" y="433076"/>
                  </a:lnTo>
                  <a:lnTo>
                    <a:pt x="0" y="433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215778" cy="499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1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27091" y="495847"/>
            <a:ext cx="7018084" cy="96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599" b="1">
                <a:solidFill>
                  <a:srgbClr val="004B87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RACE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56371" y="8751780"/>
            <a:ext cx="65376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&lt;1%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134127" y="5023697"/>
            <a:ext cx="599681" cy="574215"/>
            <a:chOff x="0" y="0"/>
            <a:chExt cx="157941" cy="1512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7941" cy="151234"/>
            </a:xfrm>
            <a:custGeom>
              <a:avLst/>
              <a:gdLst/>
              <a:ahLst/>
              <a:cxnLst/>
              <a:rect l="l" t="t" r="r" b="b"/>
              <a:pathLst>
                <a:path w="157941" h="151234">
                  <a:moveTo>
                    <a:pt x="0" y="0"/>
                  </a:moveTo>
                  <a:lnTo>
                    <a:pt x="157941" y="0"/>
                  </a:lnTo>
                  <a:lnTo>
                    <a:pt x="157941" y="151234"/>
                  </a:lnTo>
                  <a:lnTo>
                    <a:pt x="0" y="151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57941" cy="217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1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456371" y="8158121"/>
            <a:ext cx="65376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&lt;1%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456371" y="7566338"/>
            <a:ext cx="65376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&lt;1%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158037" y="6852598"/>
            <a:ext cx="627077" cy="574215"/>
            <a:chOff x="0" y="0"/>
            <a:chExt cx="165156" cy="15123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5156" cy="151234"/>
            </a:xfrm>
            <a:custGeom>
              <a:avLst/>
              <a:gdLst/>
              <a:ahLst/>
              <a:cxnLst/>
              <a:rect l="l" t="t" r="r" b="b"/>
              <a:pathLst>
                <a:path w="165156" h="151234">
                  <a:moveTo>
                    <a:pt x="0" y="0"/>
                  </a:moveTo>
                  <a:lnTo>
                    <a:pt x="165156" y="0"/>
                  </a:lnTo>
                  <a:lnTo>
                    <a:pt x="165156" y="151234"/>
                  </a:lnTo>
                  <a:lnTo>
                    <a:pt x="0" y="151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165156" cy="217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1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190687" y="6924776"/>
            <a:ext cx="65376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5.5%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190687" y="5095875"/>
            <a:ext cx="65376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5.5%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144000" y="2754395"/>
            <a:ext cx="773255" cy="876762"/>
            <a:chOff x="0" y="0"/>
            <a:chExt cx="203656" cy="23091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3656" cy="230917"/>
            </a:xfrm>
            <a:custGeom>
              <a:avLst/>
              <a:gdLst/>
              <a:ahLst/>
              <a:cxnLst/>
              <a:rect l="l" t="t" r="r" b="b"/>
              <a:pathLst>
                <a:path w="203656" h="230917">
                  <a:moveTo>
                    <a:pt x="0" y="0"/>
                  </a:moveTo>
                  <a:lnTo>
                    <a:pt x="203656" y="0"/>
                  </a:lnTo>
                  <a:lnTo>
                    <a:pt x="203656" y="230917"/>
                  </a:lnTo>
                  <a:lnTo>
                    <a:pt x="0" y="2309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203656" cy="297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1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144000" y="2659269"/>
            <a:ext cx="65376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11.5%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144000" y="3248923"/>
            <a:ext cx="65376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11.5%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395" y="1734053"/>
            <a:ext cx="17407396" cy="8066497"/>
            <a:chOff x="0" y="0"/>
            <a:chExt cx="4584664" cy="2124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4664" cy="2124509"/>
            </a:xfrm>
            <a:custGeom>
              <a:avLst/>
              <a:gdLst/>
              <a:ahLst/>
              <a:cxnLst/>
              <a:rect l="l" t="t" r="r" b="b"/>
              <a:pathLst>
                <a:path w="4584664" h="2124509">
                  <a:moveTo>
                    <a:pt x="22682" y="0"/>
                  </a:moveTo>
                  <a:lnTo>
                    <a:pt x="4561982" y="0"/>
                  </a:lnTo>
                  <a:cubicBezTo>
                    <a:pt x="4567998" y="0"/>
                    <a:pt x="4573767" y="2390"/>
                    <a:pt x="4578021" y="6643"/>
                  </a:cubicBezTo>
                  <a:cubicBezTo>
                    <a:pt x="4582274" y="10897"/>
                    <a:pt x="4584664" y="16667"/>
                    <a:pt x="4584664" y="22682"/>
                  </a:cubicBezTo>
                  <a:lnTo>
                    <a:pt x="4584664" y="2101827"/>
                  </a:lnTo>
                  <a:cubicBezTo>
                    <a:pt x="4584664" y="2114354"/>
                    <a:pt x="4574509" y="2124509"/>
                    <a:pt x="4561982" y="2124509"/>
                  </a:cubicBezTo>
                  <a:lnTo>
                    <a:pt x="22682" y="2124509"/>
                  </a:lnTo>
                  <a:cubicBezTo>
                    <a:pt x="10155" y="2124509"/>
                    <a:pt x="0" y="2114354"/>
                    <a:pt x="0" y="2101827"/>
                  </a:cubicBezTo>
                  <a:lnTo>
                    <a:pt x="0" y="22682"/>
                  </a:lnTo>
                  <a:cubicBezTo>
                    <a:pt x="0" y="10155"/>
                    <a:pt x="10155" y="0"/>
                    <a:pt x="22682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4584664" cy="221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7091" y="1399628"/>
            <a:ext cx="3714750" cy="47625"/>
            <a:chOff x="0" y="0"/>
            <a:chExt cx="978370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78370" cy="12543"/>
            </a:xfrm>
            <a:custGeom>
              <a:avLst/>
              <a:gdLst/>
              <a:ahLst/>
              <a:cxnLst/>
              <a:rect l="l" t="t" r="r" b="b"/>
              <a:pathLst>
                <a:path w="978370" h="12543">
                  <a:moveTo>
                    <a:pt x="0" y="0"/>
                  </a:moveTo>
                  <a:lnTo>
                    <a:pt x="978370" y="0"/>
                  </a:lnTo>
                  <a:lnTo>
                    <a:pt x="978370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092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78370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27091" y="495847"/>
            <a:ext cx="7018084" cy="96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599" b="1">
                <a:solidFill>
                  <a:srgbClr val="004B87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ETHNICITY </a:t>
            </a:r>
          </a:p>
        </p:txBody>
      </p:sp>
      <p:sp>
        <p:nvSpPr>
          <p:cNvPr id="9" name="Freeform 9"/>
          <p:cNvSpPr/>
          <p:nvPr/>
        </p:nvSpPr>
        <p:spPr>
          <a:xfrm>
            <a:off x="16256921" y="130701"/>
            <a:ext cx="1472869" cy="1472869"/>
          </a:xfrm>
          <a:custGeom>
            <a:avLst/>
            <a:gdLst/>
            <a:ahLst/>
            <a:cxnLst/>
            <a:rect l="l" t="t" r="r" b="b"/>
            <a:pathLst>
              <a:path w="1472869" h="1472869">
                <a:moveTo>
                  <a:pt x="0" y="0"/>
                </a:moveTo>
                <a:lnTo>
                  <a:pt x="1472870" y="0"/>
                </a:lnTo>
                <a:lnTo>
                  <a:pt x="1472870" y="1472869"/>
                </a:lnTo>
                <a:lnTo>
                  <a:pt x="0" y="1472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540" y="929140"/>
            <a:ext cx="9658962" cy="965896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622486" y="3647131"/>
            <a:ext cx="6556137" cy="4240340"/>
            <a:chOff x="0" y="0"/>
            <a:chExt cx="8741516" cy="5653787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134626"/>
              <a:ext cx="511567" cy="511567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DD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45251" y="-95250"/>
              <a:ext cx="7996266" cy="5743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Hispanic/LatinX - 12%</a:t>
              </a: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endParaRPr lang="en-US" sz="3352" spc="-10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Non-Hispanic/LatinX - 62%</a:t>
              </a: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endParaRPr lang="en-US" sz="3352" spc="-10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Other - 19%</a:t>
              </a: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endParaRPr lang="en-US" sz="3352" spc="-107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algn="just">
                <a:lnSpc>
                  <a:spcPts val="4995"/>
                </a:lnSpc>
                <a:spcBef>
                  <a:spcPct val="0"/>
                </a:spcBef>
              </a:pPr>
              <a:r>
                <a:rPr lang="en-US" sz="3352" spc="-107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Prefer not to Answer - 7%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1731604"/>
              <a:ext cx="511567" cy="511567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3436853"/>
              <a:ext cx="511567" cy="511567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8D2D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0" y="5142220"/>
              <a:ext cx="511567" cy="51156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1"/>
                  </a:lnSpc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12785374" y="6887609"/>
            <a:ext cx="612986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62%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436125" y="3075875"/>
            <a:ext cx="541548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19%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656872" y="2678473"/>
            <a:ext cx="557756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7%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60791" y="4267238"/>
            <a:ext cx="549548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656" b="1" spc="-84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12%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395" y="1734053"/>
            <a:ext cx="17407396" cy="8066497"/>
            <a:chOff x="0" y="0"/>
            <a:chExt cx="4584664" cy="2124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84664" cy="2124509"/>
            </a:xfrm>
            <a:custGeom>
              <a:avLst/>
              <a:gdLst/>
              <a:ahLst/>
              <a:cxnLst/>
              <a:rect l="l" t="t" r="r" b="b"/>
              <a:pathLst>
                <a:path w="4584664" h="2124509">
                  <a:moveTo>
                    <a:pt x="22682" y="0"/>
                  </a:moveTo>
                  <a:lnTo>
                    <a:pt x="4561982" y="0"/>
                  </a:lnTo>
                  <a:cubicBezTo>
                    <a:pt x="4567998" y="0"/>
                    <a:pt x="4573767" y="2390"/>
                    <a:pt x="4578021" y="6643"/>
                  </a:cubicBezTo>
                  <a:cubicBezTo>
                    <a:pt x="4582274" y="10897"/>
                    <a:pt x="4584664" y="16667"/>
                    <a:pt x="4584664" y="22682"/>
                  </a:cubicBezTo>
                  <a:lnTo>
                    <a:pt x="4584664" y="2101827"/>
                  </a:lnTo>
                  <a:cubicBezTo>
                    <a:pt x="4584664" y="2114354"/>
                    <a:pt x="4574509" y="2124509"/>
                    <a:pt x="4561982" y="2124509"/>
                  </a:cubicBezTo>
                  <a:lnTo>
                    <a:pt x="22682" y="2124509"/>
                  </a:lnTo>
                  <a:cubicBezTo>
                    <a:pt x="10155" y="2124509"/>
                    <a:pt x="0" y="2114354"/>
                    <a:pt x="0" y="2101827"/>
                  </a:cubicBezTo>
                  <a:lnTo>
                    <a:pt x="0" y="22682"/>
                  </a:lnTo>
                  <a:cubicBezTo>
                    <a:pt x="0" y="10155"/>
                    <a:pt x="10155" y="0"/>
                    <a:pt x="22682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4584664" cy="221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7091" y="1399628"/>
            <a:ext cx="3857625" cy="47625"/>
            <a:chOff x="0" y="0"/>
            <a:chExt cx="1016000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6000" cy="12543"/>
            </a:xfrm>
            <a:custGeom>
              <a:avLst/>
              <a:gdLst/>
              <a:ahLst/>
              <a:cxnLst/>
              <a:rect l="l" t="t" r="r" b="b"/>
              <a:pathLst>
                <a:path w="1016000" h="12543">
                  <a:moveTo>
                    <a:pt x="0" y="0"/>
                  </a:moveTo>
                  <a:lnTo>
                    <a:pt x="1016000" y="0"/>
                  </a:lnTo>
                  <a:lnTo>
                    <a:pt x="1016000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0092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16000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256921" y="130701"/>
            <a:ext cx="1472869" cy="1472869"/>
          </a:xfrm>
          <a:custGeom>
            <a:avLst/>
            <a:gdLst/>
            <a:ahLst/>
            <a:cxnLst/>
            <a:rect l="l" t="t" r="r" b="b"/>
            <a:pathLst>
              <a:path w="1472869" h="1472869">
                <a:moveTo>
                  <a:pt x="0" y="0"/>
                </a:moveTo>
                <a:lnTo>
                  <a:pt x="1472870" y="0"/>
                </a:lnTo>
                <a:lnTo>
                  <a:pt x="1472870" y="1472869"/>
                </a:lnTo>
                <a:lnTo>
                  <a:pt x="0" y="1472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27091" y="495847"/>
            <a:ext cx="7018084" cy="96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599" b="1">
                <a:solidFill>
                  <a:srgbClr val="004B87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SPECIALTY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6633" y="74589"/>
            <a:ext cx="19913568" cy="1146966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8004092" y="6782573"/>
            <a:ext cx="543121" cy="574215"/>
            <a:chOff x="0" y="0"/>
            <a:chExt cx="143044" cy="1512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044" cy="151234"/>
            </a:xfrm>
            <a:custGeom>
              <a:avLst/>
              <a:gdLst/>
              <a:ahLst/>
              <a:cxnLst/>
              <a:rect l="l" t="t" r="r" b="b"/>
              <a:pathLst>
                <a:path w="143044" h="151234">
                  <a:moveTo>
                    <a:pt x="0" y="0"/>
                  </a:moveTo>
                  <a:lnTo>
                    <a:pt x="143044" y="0"/>
                  </a:lnTo>
                  <a:lnTo>
                    <a:pt x="143044" y="151234"/>
                  </a:lnTo>
                  <a:lnTo>
                    <a:pt x="0" y="151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143044" cy="217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561351" y="7781267"/>
            <a:ext cx="845572" cy="1477033"/>
            <a:chOff x="0" y="0"/>
            <a:chExt cx="222702" cy="3890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2702" cy="389013"/>
            </a:xfrm>
            <a:custGeom>
              <a:avLst/>
              <a:gdLst/>
              <a:ahLst/>
              <a:cxnLst/>
              <a:rect l="l" t="t" r="r" b="b"/>
              <a:pathLst>
                <a:path w="222702" h="389013">
                  <a:moveTo>
                    <a:pt x="0" y="0"/>
                  </a:moveTo>
                  <a:lnTo>
                    <a:pt x="222702" y="0"/>
                  </a:lnTo>
                  <a:lnTo>
                    <a:pt x="222702" y="389013"/>
                  </a:lnTo>
                  <a:lnTo>
                    <a:pt x="0" y="3890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222702" cy="455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615074" y="8807195"/>
            <a:ext cx="65376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&lt;1%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15074" y="8270418"/>
            <a:ext cx="65376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&lt;1%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15074" y="7733642"/>
            <a:ext cx="65376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&lt;1%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462851" y="6852598"/>
            <a:ext cx="543121" cy="574215"/>
            <a:chOff x="0" y="0"/>
            <a:chExt cx="143044" cy="15123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044" cy="151234"/>
            </a:xfrm>
            <a:custGeom>
              <a:avLst/>
              <a:gdLst/>
              <a:ahLst/>
              <a:cxnLst/>
              <a:rect l="l" t="t" r="r" b="b"/>
              <a:pathLst>
                <a:path w="143044" h="151234">
                  <a:moveTo>
                    <a:pt x="0" y="0"/>
                  </a:moveTo>
                  <a:lnTo>
                    <a:pt x="143044" y="0"/>
                  </a:lnTo>
                  <a:lnTo>
                    <a:pt x="143044" y="151234"/>
                  </a:lnTo>
                  <a:lnTo>
                    <a:pt x="0" y="151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143044" cy="217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1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817030" y="4173310"/>
            <a:ext cx="543121" cy="574215"/>
            <a:chOff x="0" y="0"/>
            <a:chExt cx="143044" cy="15123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3044" cy="151234"/>
            </a:xfrm>
            <a:custGeom>
              <a:avLst/>
              <a:gdLst/>
              <a:ahLst/>
              <a:cxnLst/>
              <a:rect l="l" t="t" r="r" b="b"/>
              <a:pathLst>
                <a:path w="143044" h="151234">
                  <a:moveTo>
                    <a:pt x="0" y="0"/>
                  </a:moveTo>
                  <a:lnTo>
                    <a:pt x="143044" y="0"/>
                  </a:lnTo>
                  <a:lnTo>
                    <a:pt x="143044" y="151234"/>
                  </a:lnTo>
                  <a:lnTo>
                    <a:pt x="0" y="151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143044" cy="217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1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14122" y="3631157"/>
            <a:ext cx="773255" cy="876762"/>
            <a:chOff x="0" y="0"/>
            <a:chExt cx="203656" cy="23091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03656" cy="230917"/>
            </a:xfrm>
            <a:custGeom>
              <a:avLst/>
              <a:gdLst/>
              <a:ahLst/>
              <a:cxnLst/>
              <a:rect l="l" t="t" r="r" b="b"/>
              <a:pathLst>
                <a:path w="203656" h="230917">
                  <a:moveTo>
                    <a:pt x="0" y="0"/>
                  </a:moveTo>
                  <a:lnTo>
                    <a:pt x="203656" y="0"/>
                  </a:lnTo>
                  <a:lnTo>
                    <a:pt x="203656" y="230917"/>
                  </a:lnTo>
                  <a:lnTo>
                    <a:pt x="0" y="2309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66675"/>
              <a:ext cx="203656" cy="297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1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527372" y="4670911"/>
            <a:ext cx="773255" cy="334608"/>
            <a:chOff x="0" y="0"/>
            <a:chExt cx="203656" cy="8812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03656" cy="88127"/>
            </a:xfrm>
            <a:custGeom>
              <a:avLst/>
              <a:gdLst/>
              <a:ahLst/>
              <a:cxnLst/>
              <a:rect l="l" t="t" r="r" b="b"/>
              <a:pathLst>
                <a:path w="203656" h="88127">
                  <a:moveTo>
                    <a:pt x="0" y="0"/>
                  </a:moveTo>
                  <a:lnTo>
                    <a:pt x="203656" y="0"/>
                  </a:lnTo>
                  <a:lnTo>
                    <a:pt x="203656" y="88127"/>
                  </a:lnTo>
                  <a:lnTo>
                    <a:pt x="0" y="88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66675"/>
              <a:ext cx="203656" cy="154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1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225381" y="5249059"/>
            <a:ext cx="823527" cy="852409"/>
            <a:chOff x="0" y="0"/>
            <a:chExt cx="216896" cy="22450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16896" cy="224503"/>
            </a:xfrm>
            <a:custGeom>
              <a:avLst/>
              <a:gdLst/>
              <a:ahLst/>
              <a:cxnLst/>
              <a:rect l="l" t="t" r="r" b="b"/>
              <a:pathLst>
                <a:path w="216896" h="224503">
                  <a:moveTo>
                    <a:pt x="0" y="0"/>
                  </a:moveTo>
                  <a:lnTo>
                    <a:pt x="216896" y="0"/>
                  </a:lnTo>
                  <a:lnTo>
                    <a:pt x="216896" y="224503"/>
                  </a:lnTo>
                  <a:lnTo>
                    <a:pt x="0" y="224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216896" cy="291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1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6863375" y="2071650"/>
            <a:ext cx="773255" cy="334608"/>
            <a:chOff x="0" y="0"/>
            <a:chExt cx="203656" cy="8812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03656" cy="88127"/>
            </a:xfrm>
            <a:custGeom>
              <a:avLst/>
              <a:gdLst/>
              <a:ahLst/>
              <a:cxnLst/>
              <a:rect l="l" t="t" r="r" b="b"/>
              <a:pathLst>
                <a:path w="203656" h="88127">
                  <a:moveTo>
                    <a:pt x="0" y="0"/>
                  </a:moveTo>
                  <a:lnTo>
                    <a:pt x="203656" y="0"/>
                  </a:lnTo>
                  <a:lnTo>
                    <a:pt x="203656" y="88127"/>
                  </a:lnTo>
                  <a:lnTo>
                    <a:pt x="0" y="88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66675"/>
              <a:ext cx="203656" cy="154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1"/>
                </a:lnSpc>
              </a:pPr>
              <a:endParaRPr/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386" y="757747"/>
            <a:ext cx="12202829" cy="9749055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8080039" y="6757472"/>
            <a:ext cx="65376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2.6%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817115" y="4125685"/>
            <a:ext cx="65376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5.5%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214122" y="3583532"/>
            <a:ext cx="79184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10.5%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527372" y="4623286"/>
            <a:ext cx="812938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4.5%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260230" y="5119819"/>
            <a:ext cx="65376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3.5%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275652" y="5616352"/>
            <a:ext cx="65376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3.5%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863375" y="2024025"/>
            <a:ext cx="791849" cy="38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34.5%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7316" y="2032243"/>
            <a:ext cx="6950960" cy="3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General/MIS (includes Foregut, Flexible Endoscopy, Hernia)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455</Words>
  <Application>Microsoft Office PowerPoint</Application>
  <PresentationFormat>Custom</PresentationFormat>
  <Paragraphs>98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Aleo Italics</vt:lpstr>
      <vt:lpstr>Barlow Semi-Bold</vt:lpstr>
      <vt:lpstr>Aleo Bold Italics</vt:lpstr>
      <vt:lpstr>Aptos</vt:lpstr>
      <vt:lpstr>Nunito Sans Bold</vt:lpstr>
      <vt:lpstr>Barlow</vt:lpstr>
      <vt:lpstr>Calibri</vt:lpstr>
      <vt:lpstr>Arial</vt:lpstr>
      <vt:lpstr>Nunito Sans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SAGES Membership Demographics Fall 2025</dc:title>
  <cp:lastModifiedBy>Carla Bryant</cp:lastModifiedBy>
  <cp:revision>1</cp:revision>
  <dcterms:created xsi:type="dcterms:W3CDTF">2006-08-16T00:00:00Z</dcterms:created>
  <dcterms:modified xsi:type="dcterms:W3CDTF">2025-09-04T20:13:45Z</dcterms:modified>
  <dc:identifier>DAGx8OzRRV8</dc:identifier>
</cp:coreProperties>
</file>